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203150" cy="36004500"/>
  <p:notesSz cx="6858000" cy="9144000"/>
  <p:defaultTextStyle>
    <a:defPPr>
      <a:defRPr lang="sr-Latn-RS"/>
    </a:defPPr>
    <a:lvl1pPr marL="0" algn="l" defTabSz="2937967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984" algn="l" defTabSz="2937967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967" algn="l" defTabSz="2937967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951" algn="l" defTabSz="2937967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934" algn="l" defTabSz="2937967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4918" algn="l" defTabSz="2937967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3902" algn="l" defTabSz="2937967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2885" algn="l" defTabSz="2937967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1869" algn="l" defTabSz="2937967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4" d="100"/>
          <a:sy n="14" d="100"/>
        </p:scale>
        <p:origin x="234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236" y="5892406"/>
            <a:ext cx="21422678" cy="12534900"/>
          </a:xfrm>
        </p:spPr>
        <p:txBody>
          <a:bodyPr anchor="b"/>
          <a:lstStyle>
            <a:lvl1pPr algn="ctr">
              <a:defRPr sz="165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0394" y="18910699"/>
            <a:ext cx="18902363" cy="8692751"/>
          </a:xfrm>
        </p:spPr>
        <p:txBody>
          <a:bodyPr/>
          <a:lstStyle>
            <a:lvl1pPr marL="0" indent="0" algn="ctr">
              <a:buNone/>
              <a:defRPr sz="6615"/>
            </a:lvl1pPr>
            <a:lvl2pPr marL="1260180" indent="0" algn="ctr">
              <a:buNone/>
              <a:defRPr sz="5513"/>
            </a:lvl2pPr>
            <a:lvl3pPr marL="2520361" indent="0" algn="ctr">
              <a:buNone/>
              <a:defRPr sz="4961"/>
            </a:lvl3pPr>
            <a:lvl4pPr marL="3780541" indent="0" algn="ctr">
              <a:buNone/>
              <a:defRPr sz="4410"/>
            </a:lvl4pPr>
            <a:lvl5pPr marL="5040721" indent="0" algn="ctr">
              <a:buNone/>
              <a:defRPr sz="4410"/>
            </a:lvl5pPr>
            <a:lvl6pPr marL="6300902" indent="0" algn="ctr">
              <a:buNone/>
              <a:defRPr sz="4410"/>
            </a:lvl6pPr>
            <a:lvl7pPr marL="7561082" indent="0" algn="ctr">
              <a:buNone/>
              <a:defRPr sz="4410"/>
            </a:lvl7pPr>
            <a:lvl8pPr marL="8821263" indent="0" algn="ctr">
              <a:buNone/>
              <a:defRPr sz="4410"/>
            </a:lvl8pPr>
            <a:lvl9pPr marL="10081443" indent="0" algn="ctr">
              <a:buNone/>
              <a:defRPr sz="441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166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35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6006" y="1916906"/>
            <a:ext cx="5434429" cy="30512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718" y="1916906"/>
            <a:ext cx="15988248" cy="30512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955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329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591" y="8976133"/>
            <a:ext cx="21737717" cy="14976869"/>
          </a:xfrm>
        </p:spPr>
        <p:txBody>
          <a:bodyPr anchor="b"/>
          <a:lstStyle>
            <a:lvl1pPr>
              <a:defRPr sz="165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591" y="24094689"/>
            <a:ext cx="21737717" cy="7875982"/>
          </a:xfrm>
        </p:spPr>
        <p:txBody>
          <a:bodyPr/>
          <a:lstStyle>
            <a:lvl1pPr marL="0" indent="0">
              <a:buNone/>
              <a:defRPr sz="6615">
                <a:solidFill>
                  <a:schemeClr val="tx1"/>
                </a:solidFill>
              </a:defRPr>
            </a:lvl1pPr>
            <a:lvl2pPr marL="1260180" indent="0">
              <a:buNone/>
              <a:defRPr sz="5513">
                <a:solidFill>
                  <a:schemeClr val="tx1">
                    <a:tint val="75000"/>
                  </a:schemeClr>
                </a:solidFill>
              </a:defRPr>
            </a:lvl2pPr>
            <a:lvl3pPr marL="2520361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8054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04072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630090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756108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8821263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0081443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036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716" y="9584531"/>
            <a:ext cx="10711339" cy="22844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9095" y="9584531"/>
            <a:ext cx="10711339" cy="22844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845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999" y="1916914"/>
            <a:ext cx="21737717" cy="695920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002" y="8826106"/>
            <a:ext cx="10662112" cy="4325538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6002" y="13151644"/>
            <a:ext cx="10662112" cy="193440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9096" y="8826106"/>
            <a:ext cx="10714621" cy="4325538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9096" y="13151644"/>
            <a:ext cx="10714621" cy="193440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541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140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014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999" y="2400300"/>
            <a:ext cx="8128672" cy="8401050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4621" y="5183989"/>
            <a:ext cx="12759095" cy="25586531"/>
          </a:xfrm>
        </p:spPr>
        <p:txBody>
          <a:bodyPr/>
          <a:lstStyle>
            <a:lvl1pPr>
              <a:defRPr sz="8820"/>
            </a:lvl1pPr>
            <a:lvl2pPr>
              <a:defRPr sz="7718"/>
            </a:lvl2pPr>
            <a:lvl3pPr>
              <a:defRPr sz="6615"/>
            </a:lvl3pPr>
            <a:lvl4pPr>
              <a:defRPr sz="5513"/>
            </a:lvl4pPr>
            <a:lvl5pPr>
              <a:defRPr sz="5513"/>
            </a:lvl5pPr>
            <a:lvl6pPr>
              <a:defRPr sz="5513"/>
            </a:lvl6pPr>
            <a:lvl7pPr>
              <a:defRPr sz="5513"/>
            </a:lvl7pPr>
            <a:lvl8pPr>
              <a:defRPr sz="5513"/>
            </a:lvl8pPr>
            <a:lvl9pPr>
              <a:defRPr sz="55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999" y="10801350"/>
            <a:ext cx="8128672" cy="20010837"/>
          </a:xfrm>
        </p:spPr>
        <p:txBody>
          <a:bodyPr/>
          <a:lstStyle>
            <a:lvl1pPr marL="0" indent="0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454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999" y="2400300"/>
            <a:ext cx="8128672" cy="8401050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4621" y="5183989"/>
            <a:ext cx="12759095" cy="25586531"/>
          </a:xfrm>
        </p:spPr>
        <p:txBody>
          <a:bodyPr anchor="t"/>
          <a:lstStyle>
            <a:lvl1pPr marL="0" indent="0">
              <a:buNone/>
              <a:defRPr sz="8820"/>
            </a:lvl1pPr>
            <a:lvl2pPr marL="1260180" indent="0">
              <a:buNone/>
              <a:defRPr sz="7718"/>
            </a:lvl2pPr>
            <a:lvl3pPr marL="2520361" indent="0">
              <a:buNone/>
              <a:defRPr sz="6615"/>
            </a:lvl3pPr>
            <a:lvl4pPr marL="3780541" indent="0">
              <a:buNone/>
              <a:defRPr sz="5513"/>
            </a:lvl4pPr>
            <a:lvl5pPr marL="5040721" indent="0">
              <a:buNone/>
              <a:defRPr sz="5513"/>
            </a:lvl5pPr>
            <a:lvl6pPr marL="6300902" indent="0">
              <a:buNone/>
              <a:defRPr sz="5513"/>
            </a:lvl6pPr>
            <a:lvl7pPr marL="7561082" indent="0">
              <a:buNone/>
              <a:defRPr sz="5513"/>
            </a:lvl7pPr>
            <a:lvl8pPr marL="8821263" indent="0">
              <a:buNone/>
              <a:defRPr sz="5513"/>
            </a:lvl8pPr>
            <a:lvl9pPr marL="10081443" indent="0">
              <a:buNone/>
              <a:defRPr sz="551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999" y="10801350"/>
            <a:ext cx="8128672" cy="20010837"/>
          </a:xfrm>
        </p:spPr>
        <p:txBody>
          <a:bodyPr/>
          <a:lstStyle>
            <a:lvl1pPr marL="0" indent="0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6676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717" y="1916914"/>
            <a:ext cx="21737717" cy="6959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717" y="9584531"/>
            <a:ext cx="21737717" cy="228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716" y="33370846"/>
            <a:ext cx="5670709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D9452-8791-4A19-9E92-F469119F283B}" type="datetimeFigureOut">
              <a:rPr lang="hr-HR" smtClean="0"/>
              <a:t>7.2.2017.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8544" y="33370846"/>
            <a:ext cx="8506063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9725" y="33370846"/>
            <a:ext cx="5670709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673E4-8B4D-4E6E-AFF0-F51D176EBF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909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20361" rtl="0" eaLnBrk="1" latinLnBrk="0" hangingPunct="1">
        <a:lnSpc>
          <a:spcPct val="90000"/>
        </a:lnSpc>
        <a:spcBef>
          <a:spcPct val="0"/>
        </a:spcBef>
        <a:buNone/>
        <a:defRPr sz="121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0090" indent="-630090" algn="l" defTabSz="2520361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8" kern="1200">
          <a:solidFill>
            <a:schemeClr val="tx1"/>
          </a:solidFill>
          <a:latin typeface="+mn-lt"/>
          <a:ea typeface="+mn-ea"/>
          <a:cs typeface="+mn-cs"/>
        </a:defRPr>
      </a:lvl1pPr>
      <a:lvl2pPr marL="1890271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5" kern="1200">
          <a:solidFill>
            <a:schemeClr val="tx1"/>
          </a:solidFill>
          <a:latin typeface="+mn-lt"/>
          <a:ea typeface="+mn-ea"/>
          <a:cs typeface="+mn-cs"/>
        </a:defRPr>
      </a:lvl2pPr>
      <a:lvl3pPr marL="3150451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3" kern="1200">
          <a:solidFill>
            <a:schemeClr val="tx1"/>
          </a:solidFill>
          <a:latin typeface="+mn-lt"/>
          <a:ea typeface="+mn-ea"/>
          <a:cs typeface="+mn-cs"/>
        </a:defRPr>
      </a:lvl3pPr>
      <a:lvl4pPr marL="4410631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70812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30992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91172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51353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11533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60180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2036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8054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4072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300902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61082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21263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81443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hyperlink" Target="mailto:name.surname@example.com" TargetMode="Externa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38639" y="426893"/>
            <a:ext cx="22930337" cy="547853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56433" y="6752582"/>
            <a:ext cx="10753878" cy="70096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23296" y="12798563"/>
            <a:ext cx="10926836" cy="698574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01973" y="15855116"/>
            <a:ext cx="11035718" cy="71008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3497420" y="6752582"/>
            <a:ext cx="10830104" cy="70096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3497420" y="27062529"/>
            <a:ext cx="10830104" cy="802121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Conclusion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266094" y="34295850"/>
            <a:ext cx="23061430" cy="91664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Medical and Biological Engineering in Bosnia and Herzegovina</a:t>
            </a:r>
          </a:p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18, March 2017 </a:t>
            </a:r>
          </a:p>
        </p:txBody>
      </p:sp>
      <p:sp>
        <p:nvSpPr>
          <p:cNvPr id="13" name="Rectangle 5"/>
          <p:cNvSpPr txBox="1">
            <a:spLocks noChangeArrowheads="1"/>
          </p:cNvSpPr>
          <p:nvPr/>
        </p:nvSpPr>
        <p:spPr>
          <a:xfrm>
            <a:off x="4939047" y="1152556"/>
            <a:ext cx="18673610" cy="24092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52036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53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sr-Latn-RS" sz="6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example of a poster with the title, which extends through the two lines</a:t>
            </a:r>
            <a:endParaRPr lang="hr-HR" altLang="sr-Latn-RS" sz="67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291273" y="3923569"/>
            <a:ext cx="17935104" cy="1385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square"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4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hr-HR" altLang="sr-Latn-RS" sz="4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HR" altLang="sr-Latn-RS" sz="4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Surname 1, Name Surname 2, Name surname 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 of authors</a:t>
            </a:r>
            <a:endParaRPr lang="hr-HR" altLang="sr-Latn-R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701973" y="7450638"/>
            <a:ext cx="10935362" cy="4693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square"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an example of research poster and should be used for posters. </a:t>
            </a:r>
            <a:r>
              <a:rPr lang="hr-HR" altLang="sr-Latn-R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 is </a:t>
            </a:r>
            <a:r>
              <a:rPr lang="en-US" altLang="sr-Latn-R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841 x </a:t>
            </a:r>
            <a:r>
              <a:rPr lang="en-US" altLang="sr-Latn-R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1189</a:t>
            </a:r>
            <a:r>
              <a:rPr lang="hr-HR" altLang="sr-Latn-R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mm (A0 format)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portrait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orientation. When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prepearin poster one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should:</a:t>
            </a:r>
            <a:endParaRPr lang="hr-HR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eaLnBrk="1" hangingPunct="1">
              <a:spcBef>
                <a:spcPct val="0"/>
              </a:spcBef>
              <a:buFontTx/>
              <a:buChar char="•"/>
            </a:pPr>
            <a:r>
              <a:rPr lang="hr-HR" altLang="sr-Latn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avoid a lot of text,</a:t>
            </a:r>
            <a:endParaRPr lang="hr-HR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eaLnBrk="1" hangingPunct="1">
              <a:spcBef>
                <a:spcPct val="0"/>
              </a:spcBef>
              <a:buFontTx/>
              <a:buChar char="•"/>
            </a:pPr>
            <a:r>
              <a:rPr lang="hr-HR" altLang="sr-Latn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illustration, graphics,</a:t>
            </a:r>
            <a:endParaRPr lang="hr-HR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eaLnBrk="1" hangingPunct="1">
              <a:spcBef>
                <a:spcPct val="0"/>
              </a:spcBef>
              <a:buFontTx/>
              <a:buChar char="•"/>
            </a:pPr>
            <a:r>
              <a:rPr lang="hr-HR" altLang="sr-Latn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letters should be size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30pt or more,</a:t>
            </a:r>
            <a:endParaRPr lang="hr-HR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eaLnBrk="1" hangingPunct="1">
              <a:spcBef>
                <a:spcPct val="0"/>
              </a:spcBef>
              <a:buFontTx/>
              <a:buChar char="•"/>
            </a:pPr>
            <a:r>
              <a:rPr lang="hr-HR" altLang="sr-Latn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poster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visible from </a:t>
            </a:r>
            <a:r>
              <a:rPr lang="hr-HR" altLang="sr-Latn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meter distance. </a:t>
            </a:r>
            <a:endParaRPr lang="hr-HR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 of the work, motivation and other background information you can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emphasize </a:t>
            </a:r>
            <a:r>
              <a:rPr lang="en-US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pictures or illustrations on the scenic and lucid 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 e</a:t>
            </a:r>
            <a:r>
              <a:rPr lang="en-US" altLang="sr-Latn-R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xplain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what it was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about</a:t>
            </a:r>
            <a:r>
              <a:rPr lang="en-US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r-HR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1658596" y="13664481"/>
            <a:ext cx="11122473" cy="1000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square"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template is provided by the CMBEBIH 2017 organisers for poster preparation. </a:t>
            </a:r>
            <a:endParaRPr lang="hr-HR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656432" y="16687813"/>
            <a:ext cx="11205923" cy="1923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square"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 your text here</a:t>
            </a: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hr-HR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Useful way of data presentation given below!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33"/>
          <p:cNvGrpSpPr>
            <a:grpSpLocks/>
          </p:cNvGrpSpPr>
          <p:nvPr/>
        </p:nvGrpSpPr>
        <p:grpSpPr bwMode="auto">
          <a:xfrm>
            <a:off x="1834659" y="20710196"/>
            <a:ext cx="3314341" cy="12598400"/>
            <a:chOff x="1009" y="15433"/>
            <a:chExt cx="2508" cy="9435"/>
          </a:xfrm>
        </p:grpSpPr>
        <p:sp>
          <p:nvSpPr>
            <p:cNvPr id="19" name="AutoShape 14"/>
            <p:cNvSpPr>
              <a:spLocks noChangeArrowheads="1"/>
            </p:cNvSpPr>
            <p:nvPr/>
          </p:nvSpPr>
          <p:spPr bwMode="auto">
            <a:xfrm>
              <a:off x="1009" y="16647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 anchor="ctr"/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Generating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idea for solution</a:t>
              </a:r>
              <a:endParaRPr lang="hr-HR" altLang="sr-Latn-RS" sz="35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AutoShape 15"/>
            <p:cNvSpPr>
              <a:spLocks noChangeArrowheads="1"/>
            </p:cNvSpPr>
            <p:nvPr/>
          </p:nvSpPr>
          <p:spPr bwMode="auto">
            <a:xfrm>
              <a:off x="1009" y="15433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 anchor="ctr"/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Task</a:t>
              </a:r>
              <a:endParaRPr lang="hr-HR" altLang="sr-Latn-RS" sz="35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AutoShape 16"/>
            <p:cNvSpPr>
              <a:spLocks noChangeArrowheads="1"/>
            </p:cNvSpPr>
            <p:nvPr/>
          </p:nvSpPr>
          <p:spPr bwMode="auto">
            <a:xfrm>
              <a:off x="1009" y="19076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 anchor="ctr"/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hr-HR" altLang="sr-Latn-R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Steps for solving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problem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hr-HR" altLang="sr-Latn-R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AutoShape 17"/>
            <p:cNvSpPr>
              <a:spLocks noChangeArrowheads="1"/>
            </p:cNvSpPr>
            <p:nvPr/>
          </p:nvSpPr>
          <p:spPr bwMode="auto">
            <a:xfrm>
              <a:off x="1009" y="17862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 anchor="ctr"/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Steps for solving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problem</a:t>
              </a:r>
              <a:endParaRPr lang="hr-HR" altLang="sr-Latn-R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AutoShape 18"/>
            <p:cNvSpPr>
              <a:spLocks noChangeArrowheads="1"/>
            </p:cNvSpPr>
            <p:nvPr/>
          </p:nvSpPr>
          <p:spPr bwMode="auto">
            <a:xfrm>
              <a:off x="1009" y="20291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 anchor="ctr"/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</a:t>
              </a:r>
              <a:endParaRPr lang="hr-HR" altLang="sr-Latn-RS" sz="35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AutoShape 19"/>
            <p:cNvSpPr>
              <a:spLocks noChangeArrowheads="1"/>
            </p:cNvSpPr>
            <p:nvPr/>
          </p:nvSpPr>
          <p:spPr bwMode="auto">
            <a:xfrm>
              <a:off x="1388" y="21505"/>
              <a:ext cx="1554" cy="933"/>
            </a:xfrm>
            <a:prstGeom prst="flowChartDecision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 anchor="ctr"/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Results OK</a:t>
              </a:r>
              <a:endParaRPr lang="hr-HR" alt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AutoShape 20"/>
            <p:cNvSpPr>
              <a:spLocks noChangeArrowheads="1"/>
            </p:cNvSpPr>
            <p:nvPr/>
          </p:nvSpPr>
          <p:spPr bwMode="auto">
            <a:xfrm>
              <a:off x="1009" y="22821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 anchor="ctr"/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Results</a:t>
              </a:r>
              <a:endParaRPr lang="hr-HR" altLang="sr-Latn-RS" sz="35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AutoShape 21"/>
            <p:cNvSpPr>
              <a:spLocks noChangeArrowheads="1"/>
            </p:cNvSpPr>
            <p:nvPr/>
          </p:nvSpPr>
          <p:spPr bwMode="auto">
            <a:xfrm>
              <a:off x="1009" y="24036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 anchor="ctr"/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Discussion</a:t>
              </a:r>
              <a:endParaRPr lang="hr-HR" altLang="sr-Latn-RS" sz="35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AutoShape 23"/>
            <p:cNvCxnSpPr>
              <a:cxnSpLocks noChangeShapeType="1"/>
              <a:stCxn id="20" idx="2"/>
              <a:endCxn id="19" idx="0"/>
            </p:cNvCxnSpPr>
            <p:nvPr/>
          </p:nvCxnSpPr>
          <p:spPr bwMode="auto">
            <a:xfrm>
              <a:off x="2166" y="16265"/>
              <a:ext cx="0" cy="3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cxnSp>
          <p:nvCxnSpPr>
            <p:cNvPr id="28" name="AutoShape 24"/>
            <p:cNvCxnSpPr>
              <a:cxnSpLocks noChangeShapeType="1"/>
              <a:stCxn id="19" idx="2"/>
              <a:endCxn id="22" idx="0"/>
            </p:cNvCxnSpPr>
            <p:nvPr/>
          </p:nvCxnSpPr>
          <p:spPr bwMode="auto">
            <a:xfrm>
              <a:off x="2166" y="17479"/>
              <a:ext cx="0" cy="3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cxnSp>
          <p:nvCxnSpPr>
            <p:cNvPr id="29" name="AutoShape 25"/>
            <p:cNvCxnSpPr>
              <a:cxnSpLocks noChangeShapeType="1"/>
              <a:stCxn id="22" idx="2"/>
              <a:endCxn id="21" idx="0"/>
            </p:cNvCxnSpPr>
            <p:nvPr/>
          </p:nvCxnSpPr>
          <p:spPr bwMode="auto">
            <a:xfrm>
              <a:off x="2166" y="18694"/>
              <a:ext cx="0" cy="3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cxnSp>
          <p:nvCxnSpPr>
            <p:cNvPr id="30" name="AutoShape 26"/>
            <p:cNvCxnSpPr>
              <a:cxnSpLocks noChangeShapeType="1"/>
              <a:stCxn id="21" idx="2"/>
              <a:endCxn id="23" idx="0"/>
            </p:cNvCxnSpPr>
            <p:nvPr/>
          </p:nvCxnSpPr>
          <p:spPr bwMode="auto">
            <a:xfrm>
              <a:off x="2166" y="19908"/>
              <a:ext cx="0" cy="3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27"/>
            <p:cNvCxnSpPr>
              <a:cxnSpLocks noChangeShapeType="1"/>
              <a:stCxn id="23" idx="2"/>
              <a:endCxn id="24" idx="0"/>
            </p:cNvCxnSpPr>
            <p:nvPr/>
          </p:nvCxnSpPr>
          <p:spPr bwMode="auto">
            <a:xfrm flipH="1">
              <a:off x="2165" y="21123"/>
              <a:ext cx="1" cy="3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28"/>
            <p:cNvCxnSpPr>
              <a:cxnSpLocks noChangeShapeType="1"/>
              <a:stCxn id="24" idx="2"/>
              <a:endCxn id="25" idx="0"/>
            </p:cNvCxnSpPr>
            <p:nvPr/>
          </p:nvCxnSpPr>
          <p:spPr bwMode="auto">
            <a:xfrm>
              <a:off x="2165" y="22438"/>
              <a:ext cx="1" cy="3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cxnSp>
          <p:nvCxnSpPr>
            <p:cNvPr id="33" name="AutoShape 29"/>
            <p:cNvCxnSpPr>
              <a:cxnSpLocks noChangeShapeType="1"/>
              <a:stCxn id="25" idx="2"/>
              <a:endCxn id="26" idx="0"/>
            </p:cNvCxnSpPr>
            <p:nvPr/>
          </p:nvCxnSpPr>
          <p:spPr bwMode="auto">
            <a:xfrm>
              <a:off x="2166" y="23653"/>
              <a:ext cx="0" cy="3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cxnSp>
          <p:nvCxnSpPr>
            <p:cNvPr id="34" name="AutoShape 30"/>
            <p:cNvCxnSpPr>
              <a:cxnSpLocks noChangeShapeType="1"/>
              <a:stCxn id="24" idx="3"/>
              <a:endCxn id="20" idx="3"/>
            </p:cNvCxnSpPr>
            <p:nvPr/>
          </p:nvCxnSpPr>
          <p:spPr bwMode="auto">
            <a:xfrm flipV="1">
              <a:off x="2942" y="15849"/>
              <a:ext cx="380" cy="6123"/>
            </a:xfrm>
            <a:prstGeom prst="bentConnector3">
              <a:avLst>
                <a:gd name="adj1" fmla="val 17525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sp>
          <p:nvSpPr>
            <p:cNvPr id="35" name="Text Box 31"/>
            <p:cNvSpPr txBox="1">
              <a:spLocks noChangeArrowheads="1"/>
            </p:cNvSpPr>
            <p:nvPr/>
          </p:nvSpPr>
          <p:spPr bwMode="auto">
            <a:xfrm>
              <a:off x="2190" y="22237"/>
              <a:ext cx="759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>
              <a:spAutoFit/>
            </a:bodyPr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YES</a:t>
              </a:r>
              <a:endParaRPr lang="hr-HR" altLang="sr-Latn-RS" sz="35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Text Box 32"/>
            <p:cNvSpPr txBox="1">
              <a:spLocks noChangeArrowheads="1"/>
            </p:cNvSpPr>
            <p:nvPr/>
          </p:nvSpPr>
          <p:spPr bwMode="auto">
            <a:xfrm>
              <a:off x="2891" y="21465"/>
              <a:ext cx="626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lIns="76572" tIns="38286" rIns="76572" bIns="38286">
              <a:spAutoFit/>
            </a:bodyPr>
            <a:lstStyle>
              <a:lvl1pPr algn="l" defTabSz="3497263" eaLnBrk="0" hangingPunct="0">
                <a:spcBef>
                  <a:spcPct val="20000"/>
                </a:spcBef>
                <a:buChar char="•"/>
                <a:defRPr sz="1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82588" indent="-1093788" algn="l" defTabSz="3497263" eaLnBrk="0" hangingPunct="0">
                <a:spcBef>
                  <a:spcPct val="20000"/>
                </a:spcBef>
                <a:buChar char="–"/>
                <a:defRPr sz="10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765175" indent="-874713" algn="l" defTabSz="3497263" eaLnBrk="0" hangingPunct="0">
                <a:spcBef>
                  <a:spcPct val="20000"/>
                </a:spcBef>
                <a:buChar char="•"/>
                <a:defRPr sz="9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149350" indent="-874713" algn="l" defTabSz="3497263" eaLnBrk="0" hangingPunct="0">
                <a:spcBef>
                  <a:spcPct val="20000"/>
                </a:spcBef>
                <a:buChar char="–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531938" indent="-874713" algn="l" defTabSz="3497263" eaLnBrk="0" hangingPunct="0">
                <a:spcBef>
                  <a:spcPct val="20000"/>
                </a:spcBef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9891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4463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9035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360738" indent="-874713" defTabSz="349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7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</a:t>
              </a:r>
              <a:endParaRPr lang="hr-HR" altLang="sr-Latn-RS" sz="35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0" name="AutoShape 109"/>
          <p:cNvSpPr>
            <a:spLocks noChangeArrowheads="1"/>
          </p:cNvSpPr>
          <p:nvPr/>
        </p:nvSpPr>
        <p:spPr bwMode="auto">
          <a:xfrm>
            <a:off x="6777918" y="25136617"/>
            <a:ext cx="5513387" cy="2362200"/>
          </a:xfrm>
          <a:prstGeom prst="wedgeRoundRectCallout">
            <a:avLst>
              <a:gd name="adj1" fmla="val -88527"/>
              <a:gd name="adj2" fmla="val -21498"/>
              <a:gd name="adj3" fmla="val 16667"/>
            </a:avLst>
          </a:prstGeom>
          <a:solidFill>
            <a:srgbClr val="CC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lIns="76572" tIns="38286" rIns="76572" bIns="38286"/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explain parts of dlowchart like this</a:t>
            </a:r>
            <a:endParaRPr lang="hr-HR" altLang="sr-Latn-R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AutoShape 108"/>
          <p:cNvSpPr>
            <a:spLocks noChangeArrowheads="1"/>
          </p:cNvSpPr>
          <p:nvPr/>
        </p:nvSpPr>
        <p:spPr bwMode="auto">
          <a:xfrm>
            <a:off x="6546956" y="28345970"/>
            <a:ext cx="6234113" cy="38163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762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lIns="76572" tIns="38286" rIns="76572" bIns="38286" anchor="ctr"/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4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Interesting!</a:t>
            </a:r>
            <a:endParaRPr lang="hr-HR" altLang="sr-Latn-RS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emphasise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text using this boxes</a:t>
            </a:r>
            <a:endParaRPr lang="hr-HR" altLang="sr-Latn-RS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2" name="Object 1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782487"/>
              </p:ext>
            </p:extLst>
          </p:nvPr>
        </p:nvGraphicFramePr>
        <p:xfrm>
          <a:off x="6303337" y="20048501"/>
          <a:ext cx="5535612" cy="452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Chart" r:id="rId3" imgW="11791760" imgH="11791885" progId="MSGraph.Chart.8">
                  <p:embed followColorScheme="full"/>
                </p:oleObj>
              </mc:Choice>
              <mc:Fallback>
                <p:oleObj name="Chart" r:id="rId3" imgW="11791760" imgH="117918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337" y="20048501"/>
                        <a:ext cx="5535612" cy="452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6599123" y="24142091"/>
            <a:ext cx="5396395" cy="508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figure must have explination</a:t>
            </a:r>
            <a:endParaRPr lang="hr-HR" altLang="sr-Latn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 Box 13"/>
          <p:cNvSpPr txBox="1">
            <a:spLocks noChangeArrowheads="1"/>
          </p:cNvSpPr>
          <p:nvPr/>
        </p:nvSpPr>
        <p:spPr bwMode="auto">
          <a:xfrm>
            <a:off x="13551753" y="28285413"/>
            <a:ext cx="10968037" cy="538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your text here!</a:t>
            </a:r>
            <a:endParaRPr lang="en-US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8" name="Group 1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9160885"/>
              </p:ext>
            </p:extLst>
          </p:nvPr>
        </p:nvGraphicFramePr>
        <p:xfrm>
          <a:off x="13517681" y="23483091"/>
          <a:ext cx="10429875" cy="3197227"/>
        </p:xfrm>
        <a:graphic>
          <a:graphicData uri="http://schemas.openxmlformats.org/drawingml/2006/table">
            <a:tbl>
              <a:tblPr/>
              <a:tblGrid>
                <a:gridCol w="2085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82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923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812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8756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39763">
                <a:tc gridSpan="5"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 results</a:t>
                      </a:r>
                    </a:p>
                  </a:txBody>
                  <a:tcPr marL="76572" marR="76572" marT="38286" marB="382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1.3</a:t>
                      </a:r>
                    </a:p>
                  </a:txBody>
                  <a:tcPr marL="76572" marR="76572" marT="38286" marB="382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3.4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2.4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8175"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3.4</a:t>
                      </a:r>
                    </a:p>
                  </a:txBody>
                  <a:tcPr marL="76572" marR="76572" marT="38286" marB="382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3.3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3.3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7.7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9763"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8.8</a:t>
                      </a:r>
                    </a:p>
                  </a:txBody>
                  <a:tcPr marL="76572" marR="76572" marT="38286" marB="382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9.9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1.1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2.2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39763"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marL="76572" marR="76572" marT="38286" marB="382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0.4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3497263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747838" algn="l" defTabSz="3497263">
                        <a:spcBef>
                          <a:spcPct val="20000"/>
                        </a:spcBef>
                        <a:defRPr sz="97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3497263" algn="l" defTabSz="3497263">
                        <a:spcBef>
                          <a:spcPct val="20000"/>
                        </a:spcBef>
                        <a:defRPr sz="8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5245100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6994525" algn="l" defTabSz="3497263">
                        <a:spcBef>
                          <a:spcPct val="20000"/>
                        </a:spcBef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74517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79089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83661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8823325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marL="76572" marR="76572" marT="38286" marB="382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9" name="Object 1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305219"/>
              </p:ext>
            </p:extLst>
          </p:nvPr>
        </p:nvGraphicFramePr>
        <p:xfrm>
          <a:off x="13191390" y="10614025"/>
          <a:ext cx="5573713" cy="390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Chart" r:id="rId5" imgW="11791760" imgH="11791885" progId="MSGraph.Chart.8">
                  <p:embed followColorScheme="full"/>
                </p:oleObj>
              </mc:Choice>
              <mc:Fallback>
                <p:oleObj name="Chart" r:id="rId5" imgW="11791760" imgH="117918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1390" y="10614025"/>
                        <a:ext cx="5573713" cy="390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 Box 39"/>
          <p:cNvSpPr txBox="1">
            <a:spLocks noChangeArrowheads="1"/>
          </p:cNvSpPr>
          <p:nvPr/>
        </p:nvSpPr>
        <p:spPr bwMode="auto">
          <a:xfrm>
            <a:off x="15596553" y="14929800"/>
            <a:ext cx="6313312" cy="508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Graphical Representation </a:t>
            </a:r>
            <a:r>
              <a:rPr lang="hr-HR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hr-HR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graphs</a:t>
            </a:r>
            <a:endParaRPr lang="hr-HR" altLang="sr-Latn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 Box 40"/>
          <p:cNvSpPr txBox="1">
            <a:spLocks noChangeArrowheads="1"/>
          </p:cNvSpPr>
          <p:nvPr/>
        </p:nvSpPr>
        <p:spPr bwMode="auto">
          <a:xfrm>
            <a:off x="15459769" y="22355694"/>
            <a:ext cx="6222519" cy="939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Table. </a:t>
            </a:r>
            <a:r>
              <a:rPr lang="en-US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</a:t>
            </a:r>
            <a:r>
              <a:rPr lang="hr-HR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numerical </a:t>
            </a:r>
            <a:r>
              <a:rPr lang="en-US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 </a:t>
            </a:r>
            <a:endParaRPr lang="hr-HR" altLang="sr-Latn-R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results</a:t>
            </a:r>
            <a:r>
              <a:rPr lang="hr-HR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hr-HR" altLang="sr-Latn-R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2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708976"/>
              </p:ext>
            </p:extLst>
          </p:nvPr>
        </p:nvGraphicFramePr>
        <p:xfrm>
          <a:off x="18765103" y="10679113"/>
          <a:ext cx="5754687" cy="374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Chart" r:id="rId7" imgW="11791760" imgH="11791885" progId="MSGraph.Chart.8">
                  <p:embed followColorScheme="full"/>
                </p:oleObj>
              </mc:Choice>
              <mc:Fallback>
                <p:oleObj name="Chart" r:id="rId7" imgW="11791760" imgH="117918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5103" y="10679113"/>
                        <a:ext cx="5754687" cy="374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049450"/>
              </p:ext>
            </p:extLst>
          </p:nvPr>
        </p:nvGraphicFramePr>
        <p:xfrm>
          <a:off x="14451865" y="16367125"/>
          <a:ext cx="9050338" cy="457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Chart" r:id="rId9" imgW="11791760" imgH="11791885" progId="MSGraph.Chart.8">
                  <p:embed followColorScheme="full"/>
                </p:oleObj>
              </mc:Choice>
              <mc:Fallback>
                <p:oleObj name="Chart" r:id="rId9" imgW="11791760" imgH="117918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1865" y="16367125"/>
                        <a:ext cx="9050338" cy="457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7422884" y="35393550"/>
            <a:ext cx="16291892" cy="446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square"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name.surname@example.com</a:t>
            </a:r>
            <a:r>
              <a:rPr lang="hr-HR" altLang="sr-Latn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altLang="sr-Latn-R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name.surname@example.com</a:t>
            </a:r>
            <a:r>
              <a:rPr lang="hr-HR" altLang="sr-Latn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altLang="sr-Latn-R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name.surname@example.com</a:t>
            </a:r>
            <a:endParaRPr lang="hr-HR" alt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 Box 40"/>
          <p:cNvSpPr txBox="1">
            <a:spLocks noChangeArrowheads="1"/>
          </p:cNvSpPr>
          <p:nvPr/>
        </p:nvSpPr>
        <p:spPr bwMode="auto">
          <a:xfrm>
            <a:off x="15022950" y="20907694"/>
            <a:ext cx="6858141" cy="508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Figure. </a:t>
            </a:r>
            <a:r>
              <a:rPr lang="en-US" altLang="sr-Latn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graphical representation </a:t>
            </a:r>
            <a:endParaRPr lang="hr-HR" altLang="sr-Latn-R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13538873" y="32360035"/>
            <a:ext cx="10830104" cy="802121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 Box 13"/>
          <p:cNvSpPr txBox="1">
            <a:spLocks noChangeArrowheads="1"/>
          </p:cNvSpPr>
          <p:nvPr/>
        </p:nvSpPr>
        <p:spPr bwMode="auto">
          <a:xfrm>
            <a:off x="13517681" y="33277398"/>
            <a:ext cx="10968037" cy="538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......................</a:t>
            </a:r>
            <a:endParaRPr lang="en-US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tretch>
            <a:fillRect/>
          </a:stretch>
        </p:blipFill>
        <p:spPr>
          <a:xfrm>
            <a:off x="1624227" y="1192250"/>
            <a:ext cx="4269603" cy="3721282"/>
          </a:xfrm>
          <a:prstGeom prst="rect">
            <a:avLst/>
          </a:prstGeom>
        </p:spPr>
      </p:pic>
      <p:sp>
        <p:nvSpPr>
          <p:cNvPr id="63" name="Text Box 13"/>
          <p:cNvSpPr txBox="1">
            <a:spLocks noChangeArrowheads="1"/>
          </p:cNvSpPr>
          <p:nvPr/>
        </p:nvSpPr>
        <p:spPr bwMode="auto">
          <a:xfrm>
            <a:off x="13551753" y="7671604"/>
            <a:ext cx="10968037" cy="1923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lIns="76572" tIns="38286" rIns="76572" bIns="38286">
            <a:spAutoFit/>
          </a:bodyPr>
          <a:lstStyle>
            <a:lvl1pPr algn="l" defTabSz="3497263" eaLnBrk="0" hangingPunct="0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2588" indent="-1093788" algn="l" defTabSz="3497263" eaLnBrk="0" hangingPunct="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5175" indent="-874713" algn="l" defTabSz="3497263" eaLnBrk="0" hangingPunct="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49350" indent="-874713" algn="l" defTabSz="3497263" eaLnBrk="0" hangingPunct="0">
              <a:spcBef>
                <a:spcPct val="20000"/>
              </a:spcBef>
              <a:buChar char="–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31938" indent="-874713" algn="l" defTabSz="3497263" eaLnBrk="0" hangingPunct="0">
              <a:spcBef>
                <a:spcPct val="20000"/>
              </a:spcBef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9891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463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035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60738" indent="-874713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your text here!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hr-HR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Useful way of data presentation given below!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sr-Latn-R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828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302</Words>
  <Application>Microsoft Office PowerPoint</Application>
  <PresentationFormat>Custom</PresentationFormat>
  <Paragraphs>71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Chart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Verlab</dc:creator>
  <cp:lastModifiedBy>Verlab</cp:lastModifiedBy>
  <cp:revision>18</cp:revision>
  <dcterms:created xsi:type="dcterms:W3CDTF">2016-01-10T09:33:00Z</dcterms:created>
  <dcterms:modified xsi:type="dcterms:W3CDTF">2017-02-07T12:03:03Z</dcterms:modified>
</cp:coreProperties>
</file>